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45"/>
  </p:notesMasterIdLst>
  <p:sldIdLst>
    <p:sldId id="256" r:id="rId2"/>
    <p:sldId id="2146846836" r:id="rId3"/>
    <p:sldId id="2146846841" r:id="rId4"/>
    <p:sldId id="2146846894" r:id="rId5"/>
    <p:sldId id="2146846868" r:id="rId6"/>
    <p:sldId id="2146846884" r:id="rId7"/>
    <p:sldId id="2146846855" r:id="rId8"/>
    <p:sldId id="2146846858" r:id="rId9"/>
    <p:sldId id="2146846859" r:id="rId10"/>
    <p:sldId id="2146846860" r:id="rId11"/>
    <p:sldId id="2146846895" r:id="rId12"/>
    <p:sldId id="2146846869" r:id="rId13"/>
    <p:sldId id="2146846874" r:id="rId14"/>
    <p:sldId id="2146846897" r:id="rId15"/>
    <p:sldId id="275" r:id="rId16"/>
    <p:sldId id="2146846826" r:id="rId17"/>
    <p:sldId id="2146846827" r:id="rId18"/>
    <p:sldId id="2146846893" r:id="rId19"/>
    <p:sldId id="2146846883" r:id="rId20"/>
    <p:sldId id="301" r:id="rId21"/>
    <p:sldId id="302" r:id="rId22"/>
    <p:sldId id="2146846882" r:id="rId23"/>
    <p:sldId id="2146846862" r:id="rId24"/>
    <p:sldId id="2146846865" r:id="rId25"/>
    <p:sldId id="2146846892" r:id="rId26"/>
    <p:sldId id="2146846889" r:id="rId27"/>
    <p:sldId id="2146846890" r:id="rId28"/>
    <p:sldId id="278" r:id="rId29"/>
    <p:sldId id="277" r:id="rId30"/>
    <p:sldId id="2146846899" r:id="rId31"/>
    <p:sldId id="2146846898" r:id="rId32"/>
    <p:sldId id="2146846885" r:id="rId33"/>
    <p:sldId id="2146846886" r:id="rId34"/>
    <p:sldId id="2146846888" r:id="rId35"/>
    <p:sldId id="263" r:id="rId36"/>
    <p:sldId id="264" r:id="rId37"/>
    <p:sldId id="265" r:id="rId38"/>
    <p:sldId id="2146846900" r:id="rId39"/>
    <p:sldId id="2146846867" r:id="rId40"/>
    <p:sldId id="2146846878" r:id="rId41"/>
    <p:sldId id="2146846877" r:id="rId42"/>
    <p:sldId id="2146846891" r:id="rId43"/>
    <p:sldId id="214684687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817"/>
    <a:srgbClr val="DAD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4150A-CF47-4FCB-A0CC-3DAA563ADC0D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6526-A2B7-4DC2-B048-4FDA03CFE0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876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37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16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10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29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31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62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82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503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3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44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A807811-5F57-44F4-8060-4FFAC51CA197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E1E4219-C322-4D29-B91F-80DCD34D1E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89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Balík novin">
            <a:extLst>
              <a:ext uri="{FF2B5EF4-FFF2-40B4-BE49-F238E27FC236}">
                <a16:creationId xmlns:a16="http://schemas.microsoft.com/office/drawing/2014/main" id="{C0ECD5AF-3726-0B0B-A18F-C42897916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9565" b="20991"/>
          <a:stretch/>
        </p:blipFill>
        <p:spPr>
          <a:xfrm>
            <a:off x="-1524" y="10"/>
            <a:ext cx="12192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6B534FD-FB25-4AF5-8307-8DA06D6F8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TNT v léčbě karcinom rekta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63DD1B-D922-4CC7-A4B0-97B2DD755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07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 of patient responses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 bwMode="auto">
          <a:xfrm>
            <a:off x="1090338" y="1081416"/>
            <a:ext cx="11101662" cy="577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6D89F7B-4EF9-F68D-B4E6-BA1991B7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25"/>
            <a:ext cx="10126334" cy="17801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2A830-49A8-B7A1-9423-E522970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01" y="53311"/>
            <a:ext cx="10058400" cy="1059496"/>
          </a:xfrm>
        </p:spPr>
        <p:txBody>
          <a:bodyPr/>
          <a:lstStyle/>
          <a:p>
            <a:r>
              <a:rPr lang="cs-CZ" dirty="0" err="1"/>
              <a:t>Prodige</a:t>
            </a:r>
            <a:r>
              <a:rPr lang="cs-CZ" dirty="0"/>
              <a:t> 23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D8FECFE-1436-68CB-8D5B-CD8BC33E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66" y="3368615"/>
            <a:ext cx="8548777" cy="140179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..STUDIE, KTERÁ SI PŘÍLIŠ PŘÍZNIVCŮ NENAŠLA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8E4375-2B75-213A-2591-C306B9230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112" y="216868"/>
            <a:ext cx="2687578" cy="26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5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EFFAF-57B9-48BC-9223-257E7884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7" y="135823"/>
            <a:ext cx="8596668" cy="68081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Prodige</a:t>
            </a:r>
            <a:r>
              <a:rPr lang="cs-CZ" dirty="0"/>
              <a:t> 23</a:t>
            </a:r>
          </a:p>
        </p:txBody>
      </p:sp>
      <p:sp>
        <p:nvSpPr>
          <p:cNvPr id="7" name="Zástupný obsah 7">
            <a:extLst>
              <a:ext uri="{FF2B5EF4-FFF2-40B4-BE49-F238E27FC236}">
                <a16:creationId xmlns:a16="http://schemas.microsoft.com/office/drawing/2014/main" id="{A99E87D3-1555-851D-C781-47C2C8A81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6731"/>
            <a:ext cx="3683069" cy="59097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Sekundární cíle</a:t>
            </a:r>
          </a:p>
          <a:p>
            <a:pPr marL="0" indent="0">
              <a:buNone/>
            </a:pPr>
            <a:r>
              <a:rPr lang="cs-CZ" dirty="0"/>
              <a:t>OS, </a:t>
            </a:r>
          </a:p>
          <a:p>
            <a:pPr marL="0" indent="0">
              <a:buNone/>
            </a:pPr>
            <a:r>
              <a:rPr lang="cs-CZ" dirty="0"/>
              <a:t>přežití bez metastáz,</a:t>
            </a:r>
          </a:p>
          <a:p>
            <a:pPr marL="0" indent="0">
              <a:buNone/>
            </a:pPr>
            <a:r>
              <a:rPr lang="cs-CZ" dirty="0"/>
              <a:t>CSS, LR, </a:t>
            </a:r>
          </a:p>
          <a:p>
            <a:pPr marL="0" indent="0">
              <a:buNone/>
            </a:pPr>
            <a:r>
              <a:rPr lang="cs-CZ" dirty="0"/>
              <a:t>četnost metastatických recidiv, </a:t>
            </a:r>
          </a:p>
          <a:p>
            <a:pPr marL="0" indent="0">
              <a:buNone/>
            </a:pPr>
            <a:r>
              <a:rPr lang="cs-CZ" dirty="0"/>
              <a:t>četnost </a:t>
            </a:r>
            <a:r>
              <a:rPr lang="cs-CZ" dirty="0" err="1"/>
              <a:t>pCR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R0 resekce</a:t>
            </a:r>
          </a:p>
          <a:p>
            <a:pPr marL="0" indent="0">
              <a:buNone/>
            </a:pPr>
            <a:r>
              <a:rPr lang="cs-CZ" dirty="0"/>
              <a:t>Chirurgická morbidita</a:t>
            </a:r>
          </a:p>
          <a:p>
            <a:pPr marL="0" indent="0">
              <a:buNone/>
            </a:pPr>
            <a:r>
              <a:rPr lang="cs-CZ" dirty="0"/>
              <a:t>bezpečnost,</a:t>
            </a:r>
          </a:p>
          <a:p>
            <a:pPr marL="0" indent="0">
              <a:buNone/>
            </a:pPr>
            <a:r>
              <a:rPr lang="cs-CZ" dirty="0"/>
              <a:t>kvalita života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3ABDF5-4F41-1547-CD9D-D0E3FE370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90" y="0"/>
            <a:ext cx="7283018" cy="6858000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6872C24-0D40-45F8-C556-589B34E11E24}"/>
              </a:ext>
            </a:extLst>
          </p:cNvPr>
          <p:cNvCxnSpPr/>
          <p:nvPr/>
        </p:nvCxnSpPr>
        <p:spPr>
          <a:xfrm>
            <a:off x="3992578" y="6319319"/>
            <a:ext cx="68082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21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431D3-6D79-E61E-0A60-2531B3C79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7C4B7-976B-F742-1184-B726B0E7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4" y="161360"/>
            <a:ext cx="10058400" cy="914966"/>
          </a:xfrm>
        </p:spPr>
        <p:txBody>
          <a:bodyPr/>
          <a:lstStyle/>
          <a:p>
            <a:r>
              <a:rPr lang="cs-CZ" dirty="0" err="1"/>
              <a:t>Prodige</a:t>
            </a:r>
            <a:r>
              <a:rPr lang="cs-CZ" dirty="0"/>
              <a:t> 23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74F948-8313-0B52-E736-BEFF7121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0" y="2121408"/>
            <a:ext cx="2492248" cy="405079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ECEBA6-7A1E-A4FE-701F-AE06311DB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71"/>
          <a:stretch/>
        </p:blipFill>
        <p:spPr>
          <a:xfrm>
            <a:off x="4404492" y="1790435"/>
            <a:ext cx="4215374" cy="47127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5EEC812-97DA-4405-1C30-67FD2889D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29"/>
          <a:stretch/>
        </p:blipFill>
        <p:spPr>
          <a:xfrm>
            <a:off x="189118" y="1076326"/>
            <a:ext cx="4215374" cy="4124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06B7394-81CA-CA09-3F26-2946B6BE8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642"/>
          <a:stretch/>
        </p:blipFill>
        <p:spPr>
          <a:xfrm>
            <a:off x="4404492" y="1076326"/>
            <a:ext cx="4215374" cy="7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5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431D3-6D79-E61E-0A60-2531B3C79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7C4B7-976B-F742-1184-B726B0E7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4" y="161360"/>
            <a:ext cx="10058400" cy="804798"/>
          </a:xfrm>
        </p:spPr>
        <p:txBody>
          <a:bodyPr>
            <a:normAutofit/>
          </a:bodyPr>
          <a:lstStyle/>
          <a:p>
            <a:r>
              <a:rPr lang="cs-CZ" sz="4400" dirty="0" err="1"/>
              <a:t>Prodige</a:t>
            </a:r>
            <a:r>
              <a:rPr lang="cs-CZ" sz="4400" dirty="0"/>
              <a:t> 23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74F948-8313-0B52-E736-BEFF71218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11" y="4346434"/>
            <a:ext cx="8445433" cy="1467181"/>
          </a:xfrm>
        </p:spPr>
        <p:txBody>
          <a:bodyPr>
            <a:normAutofit lnSpcReduction="10000"/>
          </a:bodyPr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Locoregional recurrence 	10 (4.3%) 	13 (5.7%) 	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Distant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recurrence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	39 (16.9%) 	57 (24.8%) 	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Metastasis-free survival events 	49 (21.2%) 	70 (30.4%) 	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Cancer-specific survival events 	25 (10.8%) 	37 (16.1%) 	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1AB2D7-4D79-E7F3-A290-C6E96F0DE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943"/>
          <a:stretch/>
        </p:blipFill>
        <p:spPr>
          <a:xfrm>
            <a:off x="90794" y="709223"/>
            <a:ext cx="6055716" cy="27197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D538A07-33B6-1084-5FDB-D9BB7B1B4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02"/>
          <a:stretch/>
        </p:blipFill>
        <p:spPr>
          <a:xfrm>
            <a:off x="6096000" y="709223"/>
            <a:ext cx="6005205" cy="284231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3060F3F-8891-AF6F-6AD5-F0CC2EE3F83A}"/>
              </a:ext>
            </a:extLst>
          </p:cNvPr>
          <p:cNvSpPr txBox="1"/>
          <p:nvPr/>
        </p:nvSpPr>
        <p:spPr>
          <a:xfrm>
            <a:off x="3355675" y="1639019"/>
            <a:ext cx="217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CELKOVÉ PŘEŽITÍ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F3CE18F-1D00-7A39-19A2-EDD810250187}"/>
              </a:ext>
            </a:extLst>
          </p:cNvPr>
          <p:cNvSpPr txBox="1"/>
          <p:nvPr/>
        </p:nvSpPr>
        <p:spPr>
          <a:xfrm>
            <a:off x="7804029" y="1761050"/>
            <a:ext cx="271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PŘEŽITÍ BEZ METASTÁZ</a:t>
            </a:r>
          </a:p>
        </p:txBody>
      </p:sp>
    </p:spTree>
    <p:extLst>
      <p:ext uri="{BB962C8B-B14F-4D97-AF65-F5344CB8AC3E}">
        <p14:creationId xmlns:p14="http://schemas.microsoft.com/office/powerpoint/2010/main" val="262667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EFFAF-57B9-48BC-9223-257E7884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56" y="135823"/>
            <a:ext cx="11578731" cy="68081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Prodige</a:t>
            </a:r>
            <a:r>
              <a:rPr lang="cs-CZ" dirty="0"/>
              <a:t> 23: výsledky 7-letého sledování</a:t>
            </a:r>
          </a:p>
        </p:txBody>
      </p:sp>
      <p:pic>
        <p:nvPicPr>
          <p:cNvPr id="16" name="Obrázek 1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350370F8-0534-284C-5246-0702254B9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139"/>
            <a:ext cx="12210304" cy="56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8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63DAC33-BC44-E6F1-28D8-BB14B6ADE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765"/>
            <a:ext cx="7185799" cy="324359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8D08198-5F5C-AC03-EF6F-DF8DA713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89393"/>
            <a:ext cx="11324485" cy="640667"/>
          </a:xfrm>
        </p:spPr>
        <p:txBody>
          <a:bodyPr>
            <a:noAutofit/>
          </a:bodyPr>
          <a:lstStyle/>
          <a:p>
            <a:r>
              <a:rPr lang="cs-CZ" sz="3200" dirty="0"/>
              <a:t> Studie RAPIDO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28552D-49F0-3D99-8B85-B0C16D4BC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25" y="830060"/>
            <a:ext cx="1509597" cy="42370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dirty="0"/>
              <a:t>Design: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64B3EC-3A7F-30F5-9CDA-38B3A9AA4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361" y="278591"/>
            <a:ext cx="5115639" cy="64874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4E31687-F884-F2BE-0C89-AC8C07085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214" y="4468025"/>
            <a:ext cx="5332147" cy="2297996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D9A383EE-FB17-C885-E868-2D604BE530E3}"/>
              </a:ext>
            </a:extLst>
          </p:cNvPr>
          <p:cNvSpPr/>
          <p:nvPr/>
        </p:nvSpPr>
        <p:spPr>
          <a:xfrm>
            <a:off x="1638677" y="587569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010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AA50CF-73BF-ABB0-2151-5083E5125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2" y="619245"/>
            <a:ext cx="5954148" cy="37605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5FEB604-B285-5ED6-33A0-1243E406A0DB}"/>
              </a:ext>
            </a:extLst>
          </p:cNvPr>
          <p:cNvSpPr txBox="1"/>
          <p:nvPr/>
        </p:nvSpPr>
        <p:spPr>
          <a:xfrm>
            <a:off x="2542392" y="2330722"/>
            <a:ext cx="18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Lokální recidiva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8D08198-5F5C-AC03-EF6F-DF8DA713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1" y="10351"/>
            <a:ext cx="11324485" cy="640667"/>
          </a:xfrm>
        </p:spPr>
        <p:txBody>
          <a:bodyPr>
            <a:noAutofit/>
          </a:bodyPr>
          <a:lstStyle/>
          <a:p>
            <a:r>
              <a:rPr lang="cs-CZ" sz="3200" dirty="0"/>
              <a:t>Studie RAPIDO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D7AC4607-5141-8324-659E-ED1E0C0C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531532"/>
            <a:ext cx="10058400" cy="6406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87B070B-402B-B6E0-1874-AC016758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395" y="1708964"/>
            <a:ext cx="2007908" cy="5019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D2A84B-3792-1BA3-8409-F585E87C1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58" y="3770865"/>
            <a:ext cx="6177624" cy="2436117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A5EDEAD-8682-CD18-8B5F-BE3D5FFFF9AD}"/>
              </a:ext>
            </a:extLst>
          </p:cNvPr>
          <p:cNvSpPr/>
          <p:nvPr/>
        </p:nvSpPr>
        <p:spPr>
          <a:xfrm>
            <a:off x="6268627" y="5939327"/>
            <a:ext cx="5293833" cy="278006"/>
          </a:xfrm>
          <a:prstGeom prst="round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21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AA50CF-73BF-ABB0-2151-5083E5125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58" y="0"/>
            <a:ext cx="5954148" cy="37605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5FEB604-B285-5ED6-33A0-1243E406A0DB}"/>
              </a:ext>
            </a:extLst>
          </p:cNvPr>
          <p:cNvSpPr txBox="1"/>
          <p:nvPr/>
        </p:nvSpPr>
        <p:spPr>
          <a:xfrm>
            <a:off x="8201320" y="1253765"/>
            <a:ext cx="18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Lokální recidiva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8D08198-5F5C-AC03-EF6F-DF8DA713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1" y="10351"/>
            <a:ext cx="11324485" cy="640667"/>
          </a:xfrm>
        </p:spPr>
        <p:txBody>
          <a:bodyPr>
            <a:noAutofit/>
          </a:bodyPr>
          <a:lstStyle/>
          <a:p>
            <a:r>
              <a:rPr lang="cs-CZ" sz="3200" dirty="0"/>
              <a:t>Studie RAPIDO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87B070B-402B-B6E0-1874-AC016758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598" y="117268"/>
            <a:ext cx="2007908" cy="5019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D2A84B-3792-1BA3-8409-F585E87C1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14" y="600542"/>
            <a:ext cx="6177624" cy="2436117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A5EDEAD-8682-CD18-8B5F-BE3D5FFFF9AD}"/>
              </a:ext>
            </a:extLst>
          </p:cNvPr>
          <p:cNvSpPr/>
          <p:nvPr/>
        </p:nvSpPr>
        <p:spPr>
          <a:xfrm>
            <a:off x="581290" y="2820480"/>
            <a:ext cx="5293833" cy="278006"/>
          </a:xfrm>
          <a:prstGeom prst="round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CF0C16B-0562-27C9-8297-EE3224323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320"/>
          <a:stretch/>
        </p:blipFill>
        <p:spPr>
          <a:xfrm>
            <a:off x="106837" y="3746449"/>
            <a:ext cx="9221487" cy="120688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DDF3E50-4708-ED08-F89A-A2F56B375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522" b="-693"/>
          <a:stretch/>
        </p:blipFill>
        <p:spPr>
          <a:xfrm>
            <a:off x="106837" y="4959853"/>
            <a:ext cx="9221487" cy="722231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88B2102B-BD1D-2A82-4259-2DA7FA2E1D8B}"/>
              </a:ext>
            </a:extLst>
          </p:cNvPr>
          <p:cNvSpPr/>
          <p:nvPr/>
        </p:nvSpPr>
        <p:spPr>
          <a:xfrm rot="10976160">
            <a:off x="1000665" y="5168743"/>
            <a:ext cx="448573" cy="1984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4503069-22EE-F3BC-1149-C186DDB4560D}"/>
              </a:ext>
            </a:extLst>
          </p:cNvPr>
          <p:cNvSpPr txBox="1"/>
          <p:nvPr/>
        </p:nvSpPr>
        <p:spPr>
          <a:xfrm>
            <a:off x="472799" y="6009251"/>
            <a:ext cx="410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 TNT rameni víc recidiv </a:t>
            </a:r>
            <a:r>
              <a:rPr lang="cs-CZ" dirty="0" err="1"/>
              <a:t>presakrálně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177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6D6E0162-5CA6-35D1-7F3F-8D782D8B4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11" y="3844629"/>
            <a:ext cx="4583081" cy="293662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DED1BA4-8C54-138C-D468-8DF19BD0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385" y="651016"/>
            <a:ext cx="5457988" cy="53961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73843B-3FDF-A6AA-667F-FBEA97300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12" y="0"/>
            <a:ext cx="5954148" cy="39052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AEC9252-EC45-325C-6A86-6540B35F6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673" y="967691"/>
            <a:ext cx="2007908" cy="50197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4ADE8CB-F396-FA16-13B8-A398D9C4FA1D}"/>
              </a:ext>
            </a:extLst>
          </p:cNvPr>
          <p:cNvSpPr txBox="1"/>
          <p:nvPr/>
        </p:nvSpPr>
        <p:spPr>
          <a:xfrm>
            <a:off x="1973354" y="1704659"/>
            <a:ext cx="359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Riziko rozvoje meta onemocnění</a:t>
            </a:r>
          </a:p>
          <a:p>
            <a:endParaRPr lang="cs-CZ" dirty="0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A5EDEAD-8682-CD18-8B5F-BE3D5FFFF9AD}"/>
              </a:ext>
            </a:extLst>
          </p:cNvPr>
          <p:cNvSpPr/>
          <p:nvPr/>
        </p:nvSpPr>
        <p:spPr>
          <a:xfrm>
            <a:off x="1792241" y="732700"/>
            <a:ext cx="3178432" cy="971959"/>
          </a:xfrm>
          <a:prstGeom prst="round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3-leté MFS: 80 vs 73,2 %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update</a:t>
            </a:r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5-leté MFS: 77 vs 69,6 %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8D08198-5F5C-AC03-EF6F-DF8DA713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271" y="76745"/>
            <a:ext cx="2978402" cy="640667"/>
          </a:xfrm>
        </p:spPr>
        <p:txBody>
          <a:bodyPr>
            <a:noAutofit/>
          </a:bodyPr>
          <a:lstStyle/>
          <a:p>
            <a:r>
              <a:rPr lang="cs-CZ" sz="3200" dirty="0"/>
              <a:t>Studie RAPIDO</a:t>
            </a:r>
          </a:p>
        </p:txBody>
      </p:sp>
    </p:spTree>
    <p:extLst>
      <p:ext uri="{BB962C8B-B14F-4D97-AF65-F5344CB8AC3E}">
        <p14:creationId xmlns:p14="http://schemas.microsoft.com/office/powerpoint/2010/main" val="119321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79E7C-E188-EB69-6261-B4C79190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4" y="159730"/>
            <a:ext cx="11859491" cy="831420"/>
          </a:xfrm>
        </p:spPr>
        <p:txBody>
          <a:bodyPr>
            <a:normAutofit fontScale="90000"/>
          </a:bodyPr>
          <a:lstStyle/>
          <a:p>
            <a:r>
              <a:rPr lang="cs-CZ" dirty="0"/>
              <a:t>TNT v léčbě karcinomu rekta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B92871-1C18-D343-F47A-49517772F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93" y="1380287"/>
            <a:ext cx="3319161" cy="2489370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8474597A-9850-DD4D-3357-F4C3E7BB06B9}"/>
              </a:ext>
            </a:extLst>
          </p:cNvPr>
          <p:cNvSpPr/>
          <p:nvPr/>
        </p:nvSpPr>
        <p:spPr>
          <a:xfrm>
            <a:off x="3452055" y="3963230"/>
            <a:ext cx="1206988" cy="591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07987E-60D7-144E-2C99-3107097E9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t="7929" r="5730" b="13708"/>
          <a:stretch/>
        </p:blipFill>
        <p:spPr>
          <a:xfrm>
            <a:off x="4902092" y="2797565"/>
            <a:ext cx="4088920" cy="26914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B89F9D-B79B-E106-1B9C-8F75BCD9E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1" y="4684144"/>
            <a:ext cx="2847975" cy="1609725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67E1FCBF-5E33-1FB2-9340-0B2F7ABA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nak plus 10">
            <a:extLst>
              <a:ext uri="{FF2B5EF4-FFF2-40B4-BE49-F238E27FC236}">
                <a16:creationId xmlns:a16="http://schemas.microsoft.com/office/drawing/2014/main" id="{21D3D6FA-4797-A376-27C2-2DEE04AB1E5A}"/>
              </a:ext>
            </a:extLst>
          </p:cNvPr>
          <p:cNvSpPr/>
          <p:nvPr/>
        </p:nvSpPr>
        <p:spPr>
          <a:xfrm>
            <a:off x="1613140" y="3963230"/>
            <a:ext cx="966158" cy="720914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609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EE1A0-B59E-4333-AF6F-04859A92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040" y="385666"/>
            <a:ext cx="8596668" cy="77133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TNT Ca rekta; který postup lepší 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B35E12-5E8A-4BD7-BDF3-E4739DB5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40" y="1156996"/>
            <a:ext cx="8486775" cy="19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02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0B35E12-5E8A-4BD7-BDF3-E4739DB5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719" y="7905"/>
            <a:ext cx="4821709" cy="11283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18CB1DC-2347-44E4-848D-E9D7F7297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1" t="20199" r="15682" b="10569"/>
          <a:stretch/>
        </p:blipFill>
        <p:spPr>
          <a:xfrm>
            <a:off x="162222" y="1163656"/>
            <a:ext cx="9967865" cy="56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63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0B35E12-5E8A-4BD7-BDF3-E4739DB5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44" y="152063"/>
            <a:ext cx="6981130" cy="16336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1CA035-C4A1-4C98-B337-8105FBA3D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2" t="30926" r="8609" b="23297"/>
          <a:stretch/>
        </p:blipFill>
        <p:spPr>
          <a:xfrm>
            <a:off x="143179" y="2344847"/>
            <a:ext cx="11850983" cy="368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43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A36C3-CFE1-9F05-EBF3-A9CE53AA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81" y="65704"/>
            <a:ext cx="10058400" cy="812107"/>
          </a:xfrm>
        </p:spPr>
        <p:txBody>
          <a:bodyPr>
            <a:normAutofit/>
          </a:bodyPr>
          <a:lstStyle/>
          <a:p>
            <a:r>
              <a:rPr lang="cs-CZ" sz="4400" dirty="0"/>
              <a:t>Studie OPRA </a:t>
            </a:r>
            <a:r>
              <a:rPr lang="cs-CZ" sz="3600" dirty="0"/>
              <a:t>konsolidační vs indukční </a:t>
            </a:r>
            <a:r>
              <a:rPr lang="cs-CZ" sz="3600" dirty="0" err="1"/>
              <a:t>cht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DBB853-FDDF-437B-F2D9-F57EF6E1B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1" y="877812"/>
            <a:ext cx="9992925" cy="27319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0A821FD-91AA-493D-E1F9-0276DD3F1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23"/>
          <a:stretch/>
        </p:blipFill>
        <p:spPr>
          <a:xfrm>
            <a:off x="3917278" y="4192437"/>
            <a:ext cx="7638580" cy="190643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B422E63-8D04-EA10-4FDA-15D10AF8A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819"/>
          <a:stretch/>
        </p:blipFill>
        <p:spPr>
          <a:xfrm>
            <a:off x="3917277" y="3847380"/>
            <a:ext cx="7638581" cy="3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3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A36C3-CFE1-9F05-EBF3-A9CE53AA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9" y="0"/>
            <a:ext cx="10058400" cy="812107"/>
          </a:xfrm>
        </p:spPr>
        <p:txBody>
          <a:bodyPr>
            <a:normAutofit fontScale="90000"/>
          </a:bodyPr>
          <a:lstStyle/>
          <a:p>
            <a:r>
              <a:rPr lang="cs-CZ" dirty="0"/>
              <a:t>Studie OPRA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F4C6D7-990C-9FB3-315A-A13C88C6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2" y="881407"/>
            <a:ext cx="5263963" cy="2984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FE87B2-50C5-7260-4498-81D4244EB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576" y="764662"/>
            <a:ext cx="5115639" cy="28769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E13481F-85A5-C441-8EFF-633F816FEB5F}"/>
              </a:ext>
            </a:extLst>
          </p:cNvPr>
          <p:cNvSpPr txBox="1"/>
          <p:nvPr/>
        </p:nvSpPr>
        <p:spPr>
          <a:xfrm>
            <a:off x="8048445" y="1354347"/>
            <a:ext cx="332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TAF = tumor </a:t>
            </a:r>
            <a:r>
              <a:rPr lang="cs-CZ" dirty="0" err="1"/>
              <a:t>assessment</a:t>
            </a:r>
            <a:r>
              <a:rPr lang="cs-CZ" dirty="0"/>
              <a:t> </a:t>
            </a:r>
            <a:r>
              <a:rPr lang="cs-CZ" dirty="0" err="1"/>
              <a:t>form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676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A36C3-CFE1-9F05-EBF3-A9CE53AA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9" y="0"/>
            <a:ext cx="10058400" cy="812107"/>
          </a:xfrm>
        </p:spPr>
        <p:txBody>
          <a:bodyPr>
            <a:normAutofit fontScale="90000"/>
          </a:bodyPr>
          <a:lstStyle/>
          <a:p>
            <a:r>
              <a:rPr lang="cs-CZ" dirty="0"/>
              <a:t>Studie OPRA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CEF798-711E-7D82-810A-57EB866B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127" y="667110"/>
            <a:ext cx="5287113" cy="44202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244F2F-1B0E-1766-12F3-19EA87301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7" y="667110"/>
            <a:ext cx="4244781" cy="428445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2B30BD9-FA9C-87A3-679A-7C5BB7C3E971}"/>
              </a:ext>
            </a:extLst>
          </p:cNvPr>
          <p:cNvSpPr txBox="1"/>
          <p:nvPr/>
        </p:nvSpPr>
        <p:spPr>
          <a:xfrm>
            <a:off x="526211" y="5267560"/>
            <a:ext cx="939071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Studie OPRA ukazuje příznivé výsledky celkového přežití </a:t>
            </a:r>
          </a:p>
          <a:p>
            <a:endParaRPr lang="cs-CZ" b="1" dirty="0"/>
          </a:p>
          <a:p>
            <a:r>
              <a:rPr lang="cs-CZ" b="1" dirty="0"/>
              <a:t>Z podstaty designu však nijak neodpovídá na otázku zda TNT přináší benefit v OS</a:t>
            </a:r>
          </a:p>
        </p:txBody>
      </p:sp>
    </p:spTree>
    <p:extLst>
      <p:ext uri="{BB962C8B-B14F-4D97-AF65-F5344CB8AC3E}">
        <p14:creationId xmlns:p14="http://schemas.microsoft.com/office/powerpoint/2010/main" val="2848359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59C63-A2D7-08DC-EDDC-94BC3D63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59" y="174081"/>
            <a:ext cx="10058400" cy="895594"/>
          </a:xfrm>
        </p:spPr>
        <p:txBody>
          <a:bodyPr>
            <a:normAutofit/>
          </a:bodyPr>
          <a:lstStyle/>
          <a:p>
            <a:r>
              <a:rPr lang="cs-CZ" sz="3600" dirty="0"/>
              <a:t>Randomizovaná studie v běhu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ACB02D-0C3C-2E68-632F-68F8DE892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151D43-C647-A6B6-3278-FD7F3E971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828" r="10226" b="9919"/>
          <a:stretch/>
        </p:blipFill>
        <p:spPr bwMode="auto">
          <a:xfrm>
            <a:off x="115997" y="914399"/>
            <a:ext cx="8395492" cy="48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71AB38-92A1-D8C1-6DB7-97994AC0A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82" b="29432"/>
          <a:stretch/>
        </p:blipFill>
        <p:spPr>
          <a:xfrm>
            <a:off x="0" y="5658927"/>
            <a:ext cx="12192000" cy="11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0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TNT = Higher pCR rate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" b="15486"/>
          <a:stretch/>
        </p:blipFill>
        <p:spPr bwMode="auto">
          <a:xfrm>
            <a:off x="139187" y="1319843"/>
            <a:ext cx="11413764" cy="48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02837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TNT  ≠  Better surgical outcome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0077" r="1676" b="8902"/>
          <a:stretch/>
        </p:blipFill>
        <p:spPr bwMode="auto">
          <a:xfrm>
            <a:off x="0" y="12940"/>
            <a:ext cx="9540815" cy="469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903AD-BFE8-2C04-F124-22EAD2D8F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25151" r="2008" b="43121"/>
          <a:stretch/>
        </p:blipFill>
        <p:spPr bwMode="auto">
          <a:xfrm>
            <a:off x="7995918" y="651575"/>
            <a:ext cx="4105882" cy="203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1BC2FBB-068F-F2B5-0DB2-B007D599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2" y="72159"/>
            <a:ext cx="10058400" cy="723066"/>
          </a:xfrm>
        </p:spPr>
        <p:txBody>
          <a:bodyPr>
            <a:noAutofit/>
          </a:bodyPr>
          <a:lstStyle/>
          <a:p>
            <a:r>
              <a:rPr lang="cs-CZ" sz="4400" dirty="0"/>
              <a:t>TNT : lepší OS… 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C1972A-7BA6-9051-1DBB-E949BD3D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2" y="1190991"/>
            <a:ext cx="5440078" cy="30790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4A98559-36BB-364F-F5DC-B10F0DBBD19B}"/>
              </a:ext>
            </a:extLst>
          </p:cNvPr>
          <p:cNvSpPr txBox="1"/>
          <p:nvPr/>
        </p:nvSpPr>
        <p:spPr>
          <a:xfrm>
            <a:off x="3869308" y="1259457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PRODIGE 23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3C7AB9-38EB-CAAE-06F5-7DB84C13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134" y="112346"/>
            <a:ext cx="5175499" cy="331665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75538D9-BA73-40A5-138C-1AEEF042983F}"/>
              </a:ext>
            </a:extLst>
          </p:cNvPr>
          <p:cNvSpPr txBox="1"/>
          <p:nvPr/>
        </p:nvSpPr>
        <p:spPr>
          <a:xfrm>
            <a:off x="2120195" y="1917436"/>
            <a:ext cx="599844" cy="369332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YES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38592B-E367-E01D-93C9-2A502458CFCE}"/>
              </a:ext>
            </a:extLst>
          </p:cNvPr>
          <p:cNvSpPr txBox="1"/>
          <p:nvPr/>
        </p:nvSpPr>
        <p:spPr>
          <a:xfrm>
            <a:off x="10036368" y="2730533"/>
            <a:ext cx="535724" cy="369332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NO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E63EEC-94E8-B6A7-3814-4B6A4FDC8F22}"/>
              </a:ext>
            </a:extLst>
          </p:cNvPr>
          <p:cNvSpPr txBox="1"/>
          <p:nvPr/>
        </p:nvSpPr>
        <p:spPr>
          <a:xfrm>
            <a:off x="9890318" y="13903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RAPIDO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592ADD-F71B-C84D-8653-87699EC1D7C1}"/>
              </a:ext>
            </a:extLst>
          </p:cNvPr>
          <p:cNvSpPr txBox="1"/>
          <p:nvPr/>
        </p:nvSpPr>
        <p:spPr>
          <a:xfrm>
            <a:off x="5792009" y="3735156"/>
            <a:ext cx="62252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Adjuvantní chemoterapie podána ve standardním rameni</a:t>
            </a:r>
          </a:p>
          <a:p>
            <a:r>
              <a:rPr lang="cs-CZ" dirty="0"/>
              <a:t> u 52 % pacientů</a:t>
            </a:r>
          </a:p>
          <a:p>
            <a:r>
              <a:rPr lang="cs-CZ" dirty="0"/>
              <a:t>Standardní skupina </a:t>
            </a:r>
            <a:r>
              <a:rPr lang="cs-CZ" dirty="0" err="1"/>
              <a:t>podléčena</a:t>
            </a:r>
            <a:r>
              <a:rPr lang="cs-CZ" dirty="0"/>
              <a:t> v rámci designu studie..</a:t>
            </a:r>
          </a:p>
          <a:p>
            <a:r>
              <a:rPr lang="cs-CZ" dirty="0"/>
              <a:t> přesto OS srovnatelný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EBD88478-D808-14F8-C561-8C2D02FB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70075"/>
            <a:ext cx="5792009" cy="2511176"/>
          </a:xfrm>
        </p:spPr>
        <p:txBody>
          <a:bodyPr>
            <a:normAutofit/>
          </a:bodyPr>
          <a:lstStyle/>
          <a:p>
            <a:r>
              <a:rPr lang="cs-CZ" sz="1800" dirty="0"/>
              <a:t>FOLFIRINOX považován za příliš toxický </a:t>
            </a:r>
          </a:p>
          <a:p>
            <a:r>
              <a:rPr lang="cs-CZ" sz="1800" dirty="0"/>
              <a:t>(ačkoliv používán u Ca pankreatu)</a:t>
            </a:r>
          </a:p>
          <a:p>
            <a:r>
              <a:rPr lang="cs-CZ" sz="1800" dirty="0"/>
              <a:t>Chemoterapie na bázi irinotekanu v </a:t>
            </a:r>
            <a:r>
              <a:rPr lang="cs-CZ" sz="1800" dirty="0" err="1"/>
              <a:t>adjuvanci</a:t>
            </a:r>
            <a:r>
              <a:rPr lang="cs-CZ" sz="1800" dirty="0"/>
              <a:t> přínos neprokázala..</a:t>
            </a:r>
          </a:p>
          <a:p>
            <a:r>
              <a:rPr lang="cs-CZ" sz="1800" dirty="0"/>
              <a:t>Chemoterapie v rameni TNT defacto perioperační</a:t>
            </a:r>
          </a:p>
          <a:p>
            <a:r>
              <a:rPr lang="cs-CZ" sz="1800" dirty="0"/>
              <a:t>Chemoterapie ve standard rameni vždy.. V praxi nejčastěji dle </a:t>
            </a:r>
            <a:r>
              <a:rPr lang="cs-CZ" sz="1800" b="1" dirty="0" err="1"/>
              <a:t>yp</a:t>
            </a:r>
            <a:r>
              <a:rPr lang="cs-CZ" sz="1800" dirty="0"/>
              <a:t> </a:t>
            </a:r>
            <a:r>
              <a:rPr lang="cs-CZ" sz="1800" dirty="0" err="1"/>
              <a:t>stagingu</a:t>
            </a:r>
            <a:endParaRPr lang="cs-CZ" sz="1800" dirty="0"/>
          </a:p>
          <a:p>
            <a:endParaRPr lang="cs-CZ" sz="18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79E7C-E188-EB69-6261-B4C79190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76983"/>
            <a:ext cx="11859491" cy="831420"/>
          </a:xfrm>
        </p:spPr>
        <p:txBody>
          <a:bodyPr>
            <a:normAutofit fontScale="90000"/>
          </a:bodyPr>
          <a:lstStyle/>
          <a:p>
            <a:r>
              <a:rPr lang="cs-CZ" dirty="0"/>
              <a:t>Totální </a:t>
            </a:r>
            <a:r>
              <a:rPr lang="cs-CZ" dirty="0" err="1"/>
              <a:t>neoadjuvantní</a:t>
            </a:r>
            <a:r>
              <a:rPr lang="cs-CZ" dirty="0"/>
              <a:t> léčba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153111-B241-CE9F-A3B9-250AC431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683384"/>
            <a:ext cx="8524815" cy="1368245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Abadi" panose="020B0604020104020204" pitchFamily="34" charset="0"/>
              </a:rPr>
              <a:t>Podání chemoterapie v </a:t>
            </a:r>
            <a:r>
              <a:rPr lang="cs-CZ" dirty="0" err="1">
                <a:latin typeface="Abadi" panose="020B0604020104020204" pitchFamily="34" charset="0"/>
              </a:rPr>
              <a:t>neoadjuvanci</a:t>
            </a:r>
            <a:r>
              <a:rPr lang="cs-CZ" dirty="0">
                <a:latin typeface="Abadi" panose="020B0604020104020204" pitchFamily="34" charset="0"/>
              </a:rPr>
              <a:t> ovlivní </a:t>
            </a:r>
            <a:r>
              <a:rPr lang="cs-CZ" dirty="0" err="1">
                <a:latin typeface="Abadi" panose="020B0604020104020204" pitchFamily="34" charset="0"/>
              </a:rPr>
              <a:t>mikrometastatické</a:t>
            </a:r>
            <a:r>
              <a:rPr lang="cs-CZ" dirty="0">
                <a:latin typeface="Abadi" panose="020B0604020104020204" pitchFamily="34" charset="0"/>
              </a:rPr>
              <a:t> onemocnění </a:t>
            </a:r>
          </a:p>
          <a:p>
            <a:pPr marL="0" indent="0">
              <a:buNone/>
            </a:pPr>
            <a:endParaRPr lang="cs-CZ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badi" panose="020B0604020104020204" pitchFamily="34" charset="0"/>
              </a:rPr>
              <a:t>Zlepší lokální odpověď a zvýší počet kompletních remisí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3FAEE66-0D88-1909-AF49-5E4E9BC73C99}"/>
              </a:ext>
            </a:extLst>
          </p:cNvPr>
          <p:cNvSpPr txBox="1"/>
          <p:nvPr/>
        </p:nvSpPr>
        <p:spPr>
          <a:xfrm>
            <a:off x="3841131" y="4280457"/>
            <a:ext cx="478528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cs-CZ" sz="2400" dirty="0">
                <a:latin typeface="Abadi" panose="020B0604020104020204" pitchFamily="34" charset="0"/>
              </a:rPr>
              <a:t>zlepšení celkového přežití pacientů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18357A-1F45-8F30-7B99-7AA50F31C7C8}"/>
              </a:ext>
            </a:extLst>
          </p:cNvPr>
          <p:cNvSpPr txBox="1"/>
          <p:nvPr/>
        </p:nvSpPr>
        <p:spPr>
          <a:xfrm>
            <a:off x="914400" y="1084723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2 premisy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B72E1B1-7A1C-656D-4167-3B16152030DD}"/>
              </a:ext>
            </a:extLst>
          </p:cNvPr>
          <p:cNvSpPr txBox="1"/>
          <p:nvPr/>
        </p:nvSpPr>
        <p:spPr>
          <a:xfrm>
            <a:off x="101600" y="4288206"/>
            <a:ext cx="312181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cs-CZ" sz="2400" dirty="0"/>
              <a:t>Orgán šetřící přístup</a:t>
            </a:r>
          </a:p>
        </p:txBody>
      </p:sp>
      <p:sp>
        <p:nvSpPr>
          <p:cNvPr id="7" name="Šipka: zahnutá doleva 6">
            <a:extLst>
              <a:ext uri="{FF2B5EF4-FFF2-40B4-BE49-F238E27FC236}">
                <a16:creationId xmlns:a16="http://schemas.microsoft.com/office/drawing/2014/main" id="{437CF773-A480-2519-AB3E-FE5F42F9E0B3}"/>
              </a:ext>
            </a:extLst>
          </p:cNvPr>
          <p:cNvSpPr/>
          <p:nvPr/>
        </p:nvSpPr>
        <p:spPr>
          <a:xfrm>
            <a:off x="8755811" y="1828799"/>
            <a:ext cx="1319842" cy="292107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A7478D1F-7FA8-D12D-D7B7-DA1DA3773C8E}"/>
              </a:ext>
            </a:extLst>
          </p:cNvPr>
          <p:cNvSpPr/>
          <p:nvPr/>
        </p:nvSpPr>
        <p:spPr>
          <a:xfrm>
            <a:off x="4743090" y="3127070"/>
            <a:ext cx="534838" cy="1000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lů 8">
            <a:extLst>
              <a:ext uri="{FF2B5EF4-FFF2-40B4-BE49-F238E27FC236}">
                <a16:creationId xmlns:a16="http://schemas.microsoft.com/office/drawing/2014/main" id="{1B1327A1-F52F-EB45-0D4E-6AD59B14F84E}"/>
              </a:ext>
            </a:extLst>
          </p:cNvPr>
          <p:cNvSpPr/>
          <p:nvPr/>
        </p:nvSpPr>
        <p:spPr>
          <a:xfrm rot="3034945">
            <a:off x="3587112" y="2907026"/>
            <a:ext cx="534838" cy="15445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F8C656B-1225-C0EB-6406-7993EC645146}"/>
              </a:ext>
            </a:extLst>
          </p:cNvPr>
          <p:cNvSpPr txBox="1"/>
          <p:nvPr/>
        </p:nvSpPr>
        <p:spPr>
          <a:xfrm>
            <a:off x="189781" y="5124091"/>
            <a:ext cx="2842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Snížení incidence LARS u</a:t>
            </a:r>
          </a:p>
          <a:p>
            <a:r>
              <a:rPr lang="cs-CZ" dirty="0"/>
              <a:t>kontinentních výkonů</a:t>
            </a:r>
          </a:p>
          <a:p>
            <a:endParaRPr lang="cs-CZ" dirty="0"/>
          </a:p>
          <a:p>
            <a:r>
              <a:rPr lang="cs-CZ" dirty="0"/>
              <a:t>Žádná kolostomie.</a:t>
            </a:r>
          </a:p>
        </p:txBody>
      </p:sp>
    </p:spTree>
    <p:extLst>
      <p:ext uri="{BB962C8B-B14F-4D97-AF65-F5344CB8AC3E}">
        <p14:creationId xmlns:p14="http://schemas.microsoft.com/office/powerpoint/2010/main" val="3994194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CAD11-5E94-2067-4860-0B4A4572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686"/>
            <a:ext cx="3950898" cy="586114"/>
          </a:xfrm>
        </p:spPr>
        <p:txBody>
          <a:bodyPr>
            <a:noAutofit/>
          </a:bodyPr>
          <a:lstStyle/>
          <a:p>
            <a:r>
              <a:rPr lang="cs-CZ" sz="4000" dirty="0" err="1"/>
              <a:t>Prodige</a:t>
            </a:r>
            <a:r>
              <a:rPr lang="cs-CZ" sz="4000" dirty="0"/>
              <a:t> 23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972083-BA0E-CB6A-4FC1-1D786B341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280" y="1672542"/>
            <a:ext cx="5032248" cy="2963174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b="1" dirty="0"/>
              <a:t>Přežití po diagnóze meta onemocnění</a:t>
            </a:r>
          </a:p>
          <a:p>
            <a:pPr marL="0" indent="0">
              <a:buNone/>
            </a:pPr>
            <a:r>
              <a:rPr lang="cs-CZ" b="1" dirty="0"/>
              <a:t> u TNT medián 2,4 vs 3,1 roku v kontr. skupině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EFEE0D-C36C-A87D-565A-C5A9537F7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1" y="921815"/>
            <a:ext cx="6603041" cy="371390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47CA0B7-F1F4-6888-06AD-10C557C2A9D8}"/>
              </a:ext>
            </a:extLst>
          </p:cNvPr>
          <p:cNvSpPr txBox="1">
            <a:spLocks/>
          </p:cNvSpPr>
          <p:nvPr/>
        </p:nvSpPr>
        <p:spPr>
          <a:xfrm>
            <a:off x="7424468" y="335701"/>
            <a:ext cx="3950898" cy="586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RAPIDO</a:t>
            </a:r>
          </a:p>
        </p:txBody>
      </p:sp>
    </p:spTree>
    <p:extLst>
      <p:ext uri="{BB962C8B-B14F-4D97-AF65-F5344CB8AC3E}">
        <p14:creationId xmlns:p14="http://schemas.microsoft.com/office/powerpoint/2010/main" val="91361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1BC2FBB-068F-F2B5-0DB2-B007D599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2" y="72159"/>
            <a:ext cx="10058400" cy="723066"/>
          </a:xfrm>
        </p:spPr>
        <p:txBody>
          <a:bodyPr>
            <a:noAutofit/>
          </a:bodyPr>
          <a:lstStyle/>
          <a:p>
            <a:r>
              <a:rPr lang="cs-CZ" sz="4400" dirty="0"/>
              <a:t>TNT : LOKÁLNÍ ODPOVĚD?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E63EEC-94E8-B6A7-3814-4B6A4FDC8F22}"/>
              </a:ext>
            </a:extLst>
          </p:cNvPr>
          <p:cNvSpPr txBox="1"/>
          <p:nvPr/>
        </p:nvSpPr>
        <p:spPr>
          <a:xfrm>
            <a:off x="7871737" y="885716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RAPIDO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592ADD-F71B-C84D-8653-87699EC1D7C1}"/>
              </a:ext>
            </a:extLst>
          </p:cNvPr>
          <p:cNvSpPr txBox="1"/>
          <p:nvPr/>
        </p:nvSpPr>
        <p:spPr>
          <a:xfrm>
            <a:off x="6285141" y="1470490"/>
            <a:ext cx="50065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Přežití po diagnóze meta onemocnění</a:t>
            </a:r>
          </a:p>
          <a:p>
            <a:r>
              <a:rPr lang="cs-CZ" dirty="0"/>
              <a:t> u TNT medián 2,4 vs 3,1 roku v kontr. skupině</a:t>
            </a:r>
          </a:p>
          <a:p>
            <a:endParaRPr lang="cs-CZ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EBD88478-D808-14F8-C561-8C2D02FB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92" y="1560979"/>
            <a:ext cx="5792009" cy="42877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 err="1"/>
              <a:t>Patol</a:t>
            </a:r>
            <a:r>
              <a:rPr lang="cs-CZ" sz="1800" b="1" dirty="0"/>
              <a:t>. LOKÁLNÍ ODPOVĚĎ</a:t>
            </a:r>
          </a:p>
          <a:p>
            <a:r>
              <a:rPr lang="cs-CZ" dirty="0" err="1"/>
              <a:t>pCR</a:t>
            </a:r>
            <a:r>
              <a:rPr lang="cs-CZ" dirty="0"/>
              <a:t> 28 % vs 12 % ve </a:t>
            </a:r>
            <a:r>
              <a:rPr lang="cs-CZ" dirty="0" err="1"/>
              <a:t>stand</a:t>
            </a:r>
            <a:r>
              <a:rPr lang="cs-CZ" dirty="0"/>
              <a:t>. Rameni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Lokální recidivy</a:t>
            </a:r>
          </a:p>
          <a:p>
            <a:pPr marL="0" indent="0">
              <a:buNone/>
            </a:pPr>
            <a:r>
              <a:rPr lang="cs-CZ" dirty="0"/>
              <a:t>3 roky TNT  4,3  % vs 5,7 % standard</a:t>
            </a:r>
          </a:p>
          <a:p>
            <a:pPr marL="0" indent="0">
              <a:buNone/>
            </a:pPr>
            <a:r>
              <a:rPr lang="cs-CZ" dirty="0"/>
              <a:t>5 let     TNT  4,7  % vs 6,4 % standard</a:t>
            </a:r>
          </a:p>
          <a:p>
            <a:pPr marL="0" indent="0">
              <a:buNone/>
            </a:pPr>
            <a:r>
              <a:rPr lang="cs-CZ" b="1" dirty="0"/>
              <a:t>7</a:t>
            </a:r>
            <a:r>
              <a:rPr lang="cs-CZ" dirty="0"/>
              <a:t> let     TNT  5,3  % vs 8,1 % standard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Potenciál </a:t>
            </a:r>
            <a:r>
              <a:rPr lang="cs-CZ" b="1" dirty="0" err="1"/>
              <a:t>watch</a:t>
            </a:r>
            <a:r>
              <a:rPr lang="en-GB" b="1" dirty="0"/>
              <a:t>&amp; wait p</a:t>
            </a:r>
            <a:r>
              <a:rPr lang="cs-CZ" b="1" dirty="0" err="1"/>
              <a:t>řístupu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 nevíme</a:t>
            </a:r>
          </a:p>
          <a:p>
            <a:pPr marL="0" indent="0">
              <a:buNone/>
            </a:pPr>
            <a:r>
              <a:rPr lang="cs-CZ" dirty="0"/>
              <a:t>Operace: TNT 92,2 %  vs  standard 94,8 %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25646C0-B61F-8CEB-5596-5EA816FD52A5}"/>
              </a:ext>
            </a:extLst>
          </p:cNvPr>
          <p:cNvSpPr txBox="1"/>
          <p:nvPr/>
        </p:nvSpPr>
        <p:spPr>
          <a:xfrm>
            <a:off x="1183676" y="885715"/>
            <a:ext cx="2219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Prodige</a:t>
            </a:r>
            <a:r>
              <a:rPr lang="cs-CZ" sz="3200" dirty="0"/>
              <a:t> 23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571028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A68F5-EB00-2197-A758-1E1B4CA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60" y="225063"/>
            <a:ext cx="10058400" cy="921474"/>
          </a:xfrm>
        </p:spPr>
        <p:txBody>
          <a:bodyPr>
            <a:noAutofit/>
          </a:bodyPr>
          <a:lstStyle/>
          <a:p>
            <a:r>
              <a:rPr lang="cs-CZ" sz="4000" dirty="0" err="1"/>
              <a:t>TNt</a:t>
            </a:r>
            <a:r>
              <a:rPr lang="cs-CZ" sz="4000" dirty="0"/>
              <a:t> s cílem orgánové </a:t>
            </a:r>
            <a:r>
              <a:rPr lang="cs-CZ" sz="4000" dirty="0" err="1"/>
              <a:t>prezervace</a:t>
            </a:r>
            <a:r>
              <a:rPr lang="cs-CZ" sz="4000" dirty="0"/>
              <a:t>:  5x5 vs CHRT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B7FBD1-8F58-45CA-9F3F-4ACEA2D91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8679" y="508269"/>
            <a:ext cx="604022" cy="405079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46DDAE-435C-B380-EE84-7C7B2F808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" t="7408" r="26591" b="11916"/>
          <a:stretch/>
        </p:blipFill>
        <p:spPr>
          <a:xfrm>
            <a:off x="224460" y="1146537"/>
            <a:ext cx="8506692" cy="55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0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A68F5-EB00-2197-A758-1E1B4CA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" y="24749"/>
            <a:ext cx="10058400" cy="921474"/>
          </a:xfrm>
        </p:spPr>
        <p:txBody>
          <a:bodyPr>
            <a:noAutofit/>
          </a:bodyPr>
          <a:lstStyle/>
          <a:p>
            <a:r>
              <a:rPr lang="cs-CZ" sz="4000" dirty="0" err="1"/>
              <a:t>TNt</a:t>
            </a:r>
            <a:r>
              <a:rPr lang="cs-CZ" sz="4000" dirty="0"/>
              <a:t> s cílem orgánové </a:t>
            </a:r>
            <a:r>
              <a:rPr lang="cs-CZ" sz="4000" dirty="0" err="1"/>
              <a:t>prezervace</a:t>
            </a:r>
            <a:r>
              <a:rPr lang="cs-CZ" sz="4000" dirty="0"/>
              <a:t>:  5x5 vs CHRT 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9D061E-E362-0A5E-BD66-781C80468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5" t="14138" r="7879" b="7408"/>
          <a:stretch/>
        </p:blipFill>
        <p:spPr>
          <a:xfrm>
            <a:off x="0" y="3141602"/>
            <a:ext cx="6739882" cy="35335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0C4030-B7A0-F33F-8B70-8B1B7A98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30" b="44035"/>
          <a:stretch/>
        </p:blipFill>
        <p:spPr>
          <a:xfrm>
            <a:off x="61919" y="981205"/>
            <a:ext cx="5871540" cy="12051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32549A-7158-9391-0B97-1DAA30738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44"/>
          <a:stretch/>
        </p:blipFill>
        <p:spPr>
          <a:xfrm>
            <a:off x="5577947" y="679111"/>
            <a:ext cx="6614034" cy="33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6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A68F5-EB00-2197-A758-1E1B4CA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4" y="47532"/>
            <a:ext cx="10058400" cy="921474"/>
          </a:xfrm>
        </p:spPr>
        <p:txBody>
          <a:bodyPr>
            <a:noAutofit/>
          </a:bodyPr>
          <a:lstStyle/>
          <a:p>
            <a:r>
              <a:rPr lang="cs-CZ" sz="4000" dirty="0" err="1"/>
              <a:t>TNt</a:t>
            </a:r>
            <a:r>
              <a:rPr lang="cs-CZ" sz="4000" dirty="0"/>
              <a:t> s cílem orgánové </a:t>
            </a:r>
            <a:r>
              <a:rPr lang="cs-CZ" sz="4000" dirty="0" err="1"/>
              <a:t>prezervace</a:t>
            </a:r>
            <a:r>
              <a:rPr lang="cs-CZ" sz="4000" dirty="0"/>
              <a:t>:  5x5 vs CHRT 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0C4030-B7A0-F33F-8B70-8B1B7A98F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0" b="44035"/>
          <a:stretch/>
        </p:blipFill>
        <p:spPr>
          <a:xfrm>
            <a:off x="189954" y="894312"/>
            <a:ext cx="5261940" cy="10800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971E02-BF0F-2C45-B83C-D76DB0E23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93"/>
          <a:stretch/>
        </p:blipFill>
        <p:spPr>
          <a:xfrm>
            <a:off x="2278835" y="2147976"/>
            <a:ext cx="9142540" cy="45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38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8" y="64149"/>
            <a:ext cx="10064208" cy="566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B32B8-48CE-503D-4A74-263B1D5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0" y="265642"/>
            <a:ext cx="10058400" cy="840315"/>
          </a:xfrm>
        </p:spPr>
        <p:txBody>
          <a:bodyPr/>
          <a:lstStyle/>
          <a:p>
            <a:r>
              <a:rPr lang="cs-CZ" dirty="0"/>
              <a:t>TNT karcinom rekta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837BCC-7F9E-B050-E7E7-7CA8EF320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40" y="1645547"/>
            <a:ext cx="10058400" cy="40507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OS benefit </a:t>
            </a:r>
          </a:p>
          <a:p>
            <a:r>
              <a:rPr lang="cs-CZ" dirty="0"/>
              <a:t>jednoznačně pouze u PRODIGE 23  - je však toxicita přijatelná?</a:t>
            </a:r>
          </a:p>
          <a:p>
            <a:r>
              <a:rPr lang="cs-CZ" dirty="0"/>
              <a:t>Ostatní studie NEGATIVNÍ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Orgán záchovný výkon</a:t>
            </a:r>
          </a:p>
          <a:p>
            <a:r>
              <a:rPr lang="cs-CZ" dirty="0" err="1"/>
              <a:t>Chemoradioterapie</a:t>
            </a:r>
            <a:r>
              <a:rPr lang="cs-CZ" dirty="0"/>
              <a:t> + konsolidační RT ala OPRA </a:t>
            </a:r>
          </a:p>
          <a:p>
            <a:pPr lvl="1"/>
            <a:r>
              <a:rPr lang="cs-CZ" dirty="0"/>
              <a:t>Jak volit pacienty : pac. s indikací k APR ? </a:t>
            </a:r>
          </a:p>
          <a:p>
            <a:pPr lvl="8"/>
            <a:r>
              <a:rPr lang="cs-CZ" dirty="0"/>
              <a:t>Všechny pacienty?</a:t>
            </a:r>
          </a:p>
          <a:p>
            <a:pPr lvl="8"/>
            <a:r>
              <a:rPr lang="cs-CZ" dirty="0"/>
              <a:t>Otázka pokročilosti tumoru?  </a:t>
            </a:r>
            <a:r>
              <a:rPr lang="cs-CZ"/>
              <a:t>-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624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552AC-7A18-B320-C209-66E23199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09" y="595468"/>
            <a:ext cx="11665527" cy="787987"/>
          </a:xfrm>
        </p:spPr>
        <p:txBody>
          <a:bodyPr>
            <a:normAutofit fontScale="90000"/>
          </a:bodyPr>
          <a:lstStyle/>
          <a:p>
            <a:endParaRPr lang="cs-CZ" dirty="0">
              <a:latin typeface="Abadi" panose="020B0604020104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0EE500-40E8-123E-C8FA-783584041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30" y="1761189"/>
            <a:ext cx="6753352" cy="3015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>
                <a:latin typeface="Abadi" panose="020B0604020104020204" pitchFamily="34" charset="0"/>
              </a:rPr>
              <a:t>Děkuji za pozornost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6645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2A2D17-499E-5C71-5016-37B984FD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56" y="214971"/>
            <a:ext cx="10058400" cy="58728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PROČ SI PŘIDĚLÁVAT PRÁCI..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DA7ABC-F01B-B5F2-7DEA-9B8976005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10" y="1607127"/>
            <a:ext cx="11259437" cy="49045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54CF67-8D94-400B-1963-9552849B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204" y="1842653"/>
            <a:ext cx="1189760" cy="15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2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36F23-10D0-2972-D816-F9B62B1C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28" y="305523"/>
            <a:ext cx="11656338" cy="938815"/>
          </a:xfrm>
        </p:spPr>
        <p:txBody>
          <a:bodyPr/>
          <a:lstStyle/>
          <a:p>
            <a:r>
              <a:rPr lang="cs-CZ" dirty="0"/>
              <a:t>Současná podoba TNT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18A9A8-4CDB-838F-891E-A045686E9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28" y="1687775"/>
            <a:ext cx="10058400" cy="2857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Formována výsledky studií</a:t>
            </a:r>
          </a:p>
          <a:p>
            <a:r>
              <a:rPr lang="cs-CZ" dirty="0"/>
              <a:t>PRODIGE 23</a:t>
            </a:r>
          </a:p>
          <a:p>
            <a:r>
              <a:rPr lang="cs-CZ" dirty="0"/>
              <a:t>RAPIDO</a:t>
            </a:r>
          </a:p>
          <a:p>
            <a:r>
              <a:rPr lang="cs-CZ" dirty="0"/>
              <a:t> OPRA</a:t>
            </a:r>
          </a:p>
          <a:p>
            <a:r>
              <a:rPr lang="cs-CZ" dirty="0"/>
              <a:t>PROSPECT</a:t>
            </a:r>
          </a:p>
        </p:txBody>
      </p:sp>
    </p:spTree>
    <p:extLst>
      <p:ext uri="{BB962C8B-B14F-4D97-AF65-F5344CB8AC3E}">
        <p14:creationId xmlns:p14="http://schemas.microsoft.com/office/powerpoint/2010/main" val="235442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6980B-7591-C1DB-A2D5-CEDBF82F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F455E-6007-E59B-A51C-596CBEAB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1" y="75096"/>
            <a:ext cx="10058400" cy="914966"/>
          </a:xfrm>
        </p:spPr>
        <p:txBody>
          <a:bodyPr/>
          <a:lstStyle/>
          <a:p>
            <a:r>
              <a:rPr lang="cs-CZ" dirty="0" err="1"/>
              <a:t>Prodige</a:t>
            </a:r>
            <a:r>
              <a:rPr lang="cs-CZ" dirty="0"/>
              <a:t> 23: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4E5D48-7D81-8AF6-67B2-2C82CF94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1" y="935981"/>
            <a:ext cx="10058400" cy="705265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dirty="0"/>
              <a:t>V běhu studie zkoumající zda FOLFIRINOX lepší než FOLFOX v konsolidaci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A89B71-26ED-5B89-7789-A4736C2BC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62" b="9140"/>
          <a:stretch/>
        </p:blipFill>
        <p:spPr>
          <a:xfrm>
            <a:off x="0" y="1798152"/>
            <a:ext cx="12192000" cy="13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9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B5150-E339-C79F-2ED3-A71C4733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999E3C-D804-BCD7-960A-622D78E90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Stellar</a:t>
            </a:r>
            <a:endParaRPr lang="cs-CZ" dirty="0"/>
          </a:p>
          <a:p>
            <a:r>
              <a:rPr lang="cs-CZ" dirty="0"/>
              <a:t>FOWARC</a:t>
            </a:r>
          </a:p>
          <a:p>
            <a:r>
              <a:rPr lang="cs-CZ" dirty="0"/>
              <a:t>CONVERT </a:t>
            </a:r>
          </a:p>
        </p:txBody>
      </p:sp>
    </p:spTree>
    <p:extLst>
      <p:ext uri="{BB962C8B-B14F-4D97-AF65-F5344CB8AC3E}">
        <p14:creationId xmlns:p14="http://schemas.microsoft.com/office/powerpoint/2010/main" val="2932154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E9BF7-48FA-C0C4-77B8-FCFC1BA8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23" y="217419"/>
            <a:ext cx="10058400" cy="936762"/>
          </a:xfrm>
        </p:spPr>
        <p:txBody>
          <a:bodyPr>
            <a:normAutofit/>
          </a:bodyPr>
          <a:lstStyle/>
          <a:p>
            <a:r>
              <a:rPr lang="cs-CZ" sz="4000" dirty="0"/>
              <a:t>Srovnání </a:t>
            </a:r>
            <a:r>
              <a:rPr lang="cs-CZ" sz="4000" dirty="0" err="1"/>
              <a:t>prodige</a:t>
            </a:r>
            <a:r>
              <a:rPr lang="cs-CZ" sz="4000" dirty="0"/>
              <a:t> vs </a:t>
            </a:r>
            <a:r>
              <a:rPr lang="cs-CZ" sz="4000" dirty="0" err="1"/>
              <a:t>rapido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87B01-88C1-C2D8-BB1F-45D749C46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056" y="1073222"/>
            <a:ext cx="3527121" cy="47115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363715-3D95-F978-B215-BFB83E4BB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963"/>
          <a:stretch/>
        </p:blipFill>
        <p:spPr>
          <a:xfrm>
            <a:off x="135021" y="1073222"/>
            <a:ext cx="8227233" cy="47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66D1D-5516-E015-DBFC-C28ACDFC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86B254-B838-28F6-C69B-A895B3E34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458C1A-5EA3-341F-5592-CCDB309D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98"/>
            <a:ext cx="12192000" cy="63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3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B32B8-48CE-503D-4A74-263B1D54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837BCC-7F9E-B050-E7E7-7CA8EF320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361972-BAF7-B447-24C7-FDAEF98E0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5"/>
            <a:ext cx="12192000" cy="673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6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Neoadjuvant PD-1 blockade for stage II/III MMRd rectal cancer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 bwMode="auto">
          <a:xfrm>
            <a:off x="1145929" y="1242336"/>
            <a:ext cx="11046071" cy="561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FFA565F-C6A1-D828-7211-D015C327A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3"/>
          <a:stretch/>
        </p:blipFill>
        <p:spPr>
          <a:xfrm>
            <a:off x="0" y="126858"/>
            <a:ext cx="4913745" cy="17801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Endoscopic response from time of treatment initiation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8"/>
          <a:stretch/>
        </p:blipFill>
        <p:spPr bwMode="auto">
          <a:xfrm>
            <a:off x="1265381" y="1347003"/>
            <a:ext cx="10861517" cy="551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C525D1A-9672-7A5C-6F3E-E57BFEFD2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531" y="-74984"/>
            <a:ext cx="10126334" cy="1780186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DF80C9C5-F10A-3A96-889B-B2BB81A60262}"/>
              </a:ext>
            </a:extLst>
          </p:cNvPr>
          <p:cNvSpPr/>
          <p:nvPr/>
        </p:nvSpPr>
        <p:spPr>
          <a:xfrm>
            <a:off x="1544128" y="1440611"/>
            <a:ext cx="2268747" cy="655608"/>
          </a:xfrm>
          <a:prstGeom prst="ellipse">
            <a:avLst/>
          </a:prstGeom>
          <a:solidFill>
            <a:srgbClr val="D34817">
              <a:alpha val="2784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Radiographic response from time of treatment initiation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969818" y="1182169"/>
            <a:ext cx="11222182" cy="567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A189D2E-6BED-F915-269C-1751542C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26334" cy="149237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F0B9531D-E0BB-D129-7BB8-6AD84016B13F}"/>
              </a:ext>
            </a:extLst>
          </p:cNvPr>
          <p:cNvSpPr/>
          <p:nvPr/>
        </p:nvSpPr>
        <p:spPr>
          <a:xfrm>
            <a:off x="1535502" y="1325059"/>
            <a:ext cx="2268747" cy="655608"/>
          </a:xfrm>
          <a:prstGeom prst="ellipse">
            <a:avLst/>
          </a:prstGeom>
          <a:solidFill>
            <a:srgbClr val="D34817">
              <a:alpha val="2784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řev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Dřevo</Template>
  <TotalTime>58937</TotalTime>
  <Words>604</Words>
  <Application>Microsoft Office PowerPoint</Application>
  <PresentationFormat>Širokoúhlá obrazovka</PresentationFormat>
  <Paragraphs>133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1" baseType="lpstr">
      <vt:lpstr>Abadi</vt:lpstr>
      <vt:lpstr>Arial</vt:lpstr>
      <vt:lpstr>Calibri</vt:lpstr>
      <vt:lpstr>Rockwell</vt:lpstr>
      <vt:lpstr>Rockwell Condensed</vt:lpstr>
      <vt:lpstr>Times New Roman</vt:lpstr>
      <vt:lpstr>Wingdings</vt:lpstr>
      <vt:lpstr>Dřevo</vt:lpstr>
      <vt:lpstr>TNT v léčbě karcinom rekta</vt:lpstr>
      <vt:lpstr>TNT v léčbě karcinomu rekta</vt:lpstr>
      <vt:lpstr>Totální neoadjuvantní léčba </vt:lpstr>
      <vt:lpstr>Prezentace aplikace PowerPoint</vt:lpstr>
      <vt:lpstr>Prezentace aplikace PowerPoint</vt:lpstr>
      <vt:lpstr>Prezentace aplikace PowerPoint</vt:lpstr>
      <vt:lpstr>Neoadjuvant PD-1 blockade for stage II/III MMRd rectal cancer</vt:lpstr>
      <vt:lpstr>Endoscopic response from time of treatment initiation</vt:lpstr>
      <vt:lpstr>Radiographic response from time of treatment initiation</vt:lpstr>
      <vt:lpstr>Summary of patient responses</vt:lpstr>
      <vt:lpstr>Prodige 23 </vt:lpstr>
      <vt:lpstr>Prodige 23</vt:lpstr>
      <vt:lpstr>Prodige 23</vt:lpstr>
      <vt:lpstr>Prodige 23</vt:lpstr>
      <vt:lpstr>Prodige 23: výsledky 7-letého sledování</vt:lpstr>
      <vt:lpstr> Studie RAPIDO</vt:lpstr>
      <vt:lpstr>Studie RAPIDO</vt:lpstr>
      <vt:lpstr>Studie RAPIDO</vt:lpstr>
      <vt:lpstr>Studie RAPIDO</vt:lpstr>
      <vt:lpstr>TNT Ca rekta; který postup lepší ?</vt:lpstr>
      <vt:lpstr>Prezentace aplikace PowerPoint</vt:lpstr>
      <vt:lpstr>Prezentace aplikace PowerPoint</vt:lpstr>
      <vt:lpstr>Studie OPRA konsolidační vs indukční cht</vt:lpstr>
      <vt:lpstr>Studie OPRA</vt:lpstr>
      <vt:lpstr>Studie OPRA</vt:lpstr>
      <vt:lpstr>Randomizovaná studie v běhu</vt:lpstr>
      <vt:lpstr>TNT = Higher pCR rate</vt:lpstr>
      <vt:lpstr>TNT  ≠  Better surgical outcome</vt:lpstr>
      <vt:lpstr>TNT : lepší OS… ?</vt:lpstr>
      <vt:lpstr>Prodige 23</vt:lpstr>
      <vt:lpstr>TNT : LOKÁLNÍ ODPOVĚD?</vt:lpstr>
      <vt:lpstr>TNt s cílem orgánové prezervace:  5x5 vs CHRT ?</vt:lpstr>
      <vt:lpstr>TNt s cílem orgánové prezervace:  5x5 vs CHRT ?</vt:lpstr>
      <vt:lpstr>TNt s cílem orgánové prezervace:  5x5 vs CHRT ?</vt:lpstr>
      <vt:lpstr>Slide 7</vt:lpstr>
      <vt:lpstr>Slide 8</vt:lpstr>
      <vt:lpstr>Slide 9</vt:lpstr>
      <vt:lpstr>TNT karcinom rekta</vt:lpstr>
      <vt:lpstr>Prezentace aplikace PowerPoint</vt:lpstr>
      <vt:lpstr>Současná podoba TNT </vt:lpstr>
      <vt:lpstr>Prodige 23:</vt:lpstr>
      <vt:lpstr>Prezentace aplikace PowerPoint</vt:lpstr>
      <vt:lpstr>Srovnání prodige vs rapido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Novinky v léčbě kolorektálního karcinomu</dc:title>
  <dc:creator>Stanislav Batko</dc:creator>
  <cp:lastModifiedBy>Stanislav Batko</cp:lastModifiedBy>
  <cp:revision>52</cp:revision>
  <dcterms:created xsi:type="dcterms:W3CDTF">2022-04-02T07:52:52Z</dcterms:created>
  <dcterms:modified xsi:type="dcterms:W3CDTF">2024-03-21T11:07:26Z</dcterms:modified>
</cp:coreProperties>
</file>